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301" r:id="rId3"/>
    <p:sldId id="323" r:id="rId4"/>
    <p:sldId id="258" r:id="rId5"/>
    <p:sldId id="311" r:id="rId6"/>
    <p:sldId id="312" r:id="rId7"/>
    <p:sldId id="297" r:id="rId8"/>
    <p:sldId id="259" r:id="rId9"/>
    <p:sldId id="302" r:id="rId10"/>
    <p:sldId id="260" r:id="rId11"/>
    <p:sldId id="261" r:id="rId12"/>
    <p:sldId id="262" r:id="rId13"/>
    <p:sldId id="298" r:id="rId14"/>
    <p:sldId id="299" r:id="rId15"/>
    <p:sldId id="263" r:id="rId16"/>
    <p:sldId id="265" r:id="rId17"/>
    <p:sldId id="264" r:id="rId18"/>
    <p:sldId id="266" r:id="rId19"/>
    <p:sldId id="275" r:id="rId20"/>
    <p:sldId id="276" r:id="rId21"/>
    <p:sldId id="277" r:id="rId22"/>
    <p:sldId id="278" r:id="rId23"/>
    <p:sldId id="279" r:id="rId24"/>
    <p:sldId id="288" r:id="rId25"/>
    <p:sldId id="280" r:id="rId26"/>
    <p:sldId id="281" r:id="rId27"/>
    <p:sldId id="287" r:id="rId28"/>
    <p:sldId id="282" r:id="rId29"/>
    <p:sldId id="308" r:id="rId30"/>
    <p:sldId id="317" r:id="rId31"/>
    <p:sldId id="318" r:id="rId32"/>
    <p:sldId id="319" r:id="rId33"/>
    <p:sldId id="309" r:id="rId34"/>
    <p:sldId id="310" r:id="rId35"/>
    <p:sldId id="305" r:id="rId36"/>
    <p:sldId id="321" r:id="rId37"/>
    <p:sldId id="306" r:id="rId38"/>
    <p:sldId id="320" r:id="rId39"/>
    <p:sldId id="313" r:id="rId40"/>
    <p:sldId id="315" r:id="rId41"/>
    <p:sldId id="284" r:id="rId42"/>
    <p:sldId id="316" r:id="rId43"/>
    <p:sldId id="285" r:id="rId44"/>
    <p:sldId id="286" r:id="rId45"/>
    <p:sldId id="322" r:id="rId4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32" d="100"/>
          <a:sy n="132" d="100"/>
        </p:scale>
        <p:origin x="-1014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viewProps" Target="viewProps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6409E5-F974-4A7C-8F78-CF002E7D7821}" type="datetimeFigureOut">
              <a:rPr lang="en-US" smtClean="0"/>
              <a:t>9/4/2013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8EE853-E2C8-4997-85FD-B297D8B8A6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40853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6409E5-F974-4A7C-8F78-CF002E7D7821}" type="datetimeFigureOut">
              <a:rPr lang="en-US" smtClean="0"/>
              <a:t>9/4/2013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8EE853-E2C8-4997-85FD-B297D8B8A6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63209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6409E5-F974-4A7C-8F78-CF002E7D7821}" type="datetimeFigureOut">
              <a:rPr lang="en-US" smtClean="0"/>
              <a:t>9/4/2013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8EE853-E2C8-4997-85FD-B297D8B8A6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68793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6409E5-F974-4A7C-8F78-CF002E7D7821}" type="datetimeFigureOut">
              <a:rPr lang="en-US" smtClean="0"/>
              <a:t>9/4/2013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8EE853-E2C8-4997-85FD-B297D8B8A6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08332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6409E5-F974-4A7C-8F78-CF002E7D7821}" type="datetimeFigureOut">
              <a:rPr lang="en-US" smtClean="0"/>
              <a:t>9/4/2013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8EE853-E2C8-4997-85FD-B297D8B8A6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47378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6409E5-F974-4A7C-8F78-CF002E7D7821}" type="datetimeFigureOut">
              <a:rPr lang="en-US" smtClean="0"/>
              <a:t>9/4/2013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8EE853-E2C8-4997-85FD-B297D8B8A6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35719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6409E5-F974-4A7C-8F78-CF002E7D7821}" type="datetimeFigureOut">
              <a:rPr lang="en-US" smtClean="0"/>
              <a:t>9/4/2013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8EE853-E2C8-4997-85FD-B297D8B8A6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29211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6409E5-F974-4A7C-8F78-CF002E7D7821}" type="datetimeFigureOut">
              <a:rPr lang="en-US" smtClean="0"/>
              <a:t>9/4/2013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8EE853-E2C8-4997-85FD-B297D8B8A6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13467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6409E5-F974-4A7C-8F78-CF002E7D7821}" type="datetimeFigureOut">
              <a:rPr lang="en-US" smtClean="0"/>
              <a:t>9/4/2013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8EE853-E2C8-4997-85FD-B297D8B8A6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97500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6409E5-F974-4A7C-8F78-CF002E7D7821}" type="datetimeFigureOut">
              <a:rPr lang="en-US" smtClean="0"/>
              <a:t>9/4/2013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8EE853-E2C8-4997-85FD-B297D8B8A6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88343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6409E5-F974-4A7C-8F78-CF002E7D7821}" type="datetimeFigureOut">
              <a:rPr lang="en-US" smtClean="0"/>
              <a:t>9/4/2013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8EE853-E2C8-4997-85FD-B297D8B8A6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86913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56409E5-F974-4A7C-8F78-CF002E7D7821}" type="datetimeFigureOut">
              <a:rPr lang="en-US" smtClean="0"/>
              <a:t>9/4/2013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8EE853-E2C8-4997-85FD-B297D8B8A6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83535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7.jpeg"/><Relationship Id="rId4" Type="http://schemas.openxmlformats.org/officeDocument/2006/relationships/image" Target="../media/image36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762000"/>
            <a:ext cx="7772400" cy="2895600"/>
          </a:xfrm>
        </p:spPr>
        <p:txBody>
          <a:bodyPr>
            <a:normAutofit/>
          </a:bodyPr>
          <a:lstStyle/>
          <a:p>
            <a:r>
              <a:rPr lang="en-US" sz="6600" dirty="0" smtClean="0"/>
              <a:t>Designing Multicore Microcontrollers</a:t>
            </a:r>
            <a:endParaRPr lang="en-US" sz="66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33400" y="3581400"/>
            <a:ext cx="8001000" cy="1143000"/>
          </a:xfrm>
        </p:spPr>
        <p:txBody>
          <a:bodyPr>
            <a:noAutofit/>
          </a:bodyPr>
          <a:lstStyle/>
          <a:p>
            <a:r>
              <a:rPr lang="en-US" sz="4400" i="1" dirty="0" smtClean="0"/>
              <a:t>with some help from my friends</a:t>
            </a:r>
            <a:endParaRPr lang="en-US" sz="4400" i="1" dirty="0"/>
          </a:p>
        </p:txBody>
      </p:sp>
      <p:sp>
        <p:nvSpPr>
          <p:cNvPr id="4" name="TextBox 3"/>
          <p:cNvSpPr txBox="1"/>
          <p:nvPr/>
        </p:nvSpPr>
        <p:spPr>
          <a:xfrm>
            <a:off x="0" y="4846320"/>
            <a:ext cx="914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 smtClean="0"/>
              <a:t>By Chip Gracey of Parallax, Inc.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27335586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C:\Users\cgracey\Desktop\OpenHardware\PropellerBlockDiagram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8111" y="1143000"/>
            <a:ext cx="8000001" cy="51428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371600" y="381000"/>
            <a:ext cx="6400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 smtClean="0"/>
              <a:t>Propeller 1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15359644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C:\Users\cgracey\Desktop\OpenHardware\EarlyForum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610860"/>
            <a:ext cx="7543800" cy="51118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762000" y="5943600"/>
            <a:ext cx="7543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Early forum interaction – I asked questions about what direction to take and the users had lots of great insight on how to improve the Propeller chip.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533221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C:\Users\cgracey\Desktop\OpenHardware\PropellerWhiteBoard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152400"/>
            <a:ext cx="7924800" cy="5943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609600" y="6172200"/>
            <a:ext cx="7924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Someone made this out of a Propeller chip.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2952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 descr="C:\Users\cgracey\Desktop\OpenHardware\CustomerProject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4422" y="323273"/>
            <a:ext cx="7391400" cy="5543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834422" y="5943600"/>
            <a:ext cx="7391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Slot car track monitor and scoreboard.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586905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 descr="C:\Users\cgracey\Desktop\OpenHardware\ManyProp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599" y="533400"/>
            <a:ext cx="7839075" cy="5048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609599" y="5791200"/>
            <a:ext cx="78390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Some are more adventurous than others.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056724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C:\Users\cgracey\Desktop\OpenHardware\JeffLedger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228600"/>
            <a:ext cx="7674654" cy="57559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603" name="Picture 3" descr="C:\Users\cgracey\Desktop\OpenHardware\boy knife socket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9864" y="4233578"/>
            <a:ext cx="2024292" cy="17510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685800" y="6096000"/>
            <a:ext cx="76746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Jeff Ledger from the forum started putting on “Unofficial Propeller Conferences”.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004287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C:\Users\cgracey\Desktop\OpenHardware\UPE2008_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1371600"/>
            <a:ext cx="7620000" cy="4038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762000" y="5562600"/>
            <a:ext cx="7620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The 1</a:t>
            </a:r>
            <a:r>
              <a:rPr lang="en-US" baseline="30000" dirty="0" smtClean="0"/>
              <a:t>st</a:t>
            </a:r>
            <a:r>
              <a:rPr lang="en-US" dirty="0" smtClean="0"/>
              <a:t> “Unofficial Propeller Conference” was in Ohio.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814206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C:\Users\cgracey\Desktop\OpenHardware\UPE200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537808"/>
            <a:ext cx="6781800" cy="5086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143000" y="5715000"/>
            <a:ext cx="67818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What a delight to discover the Propeller had attracted all kinds of nice people. If you skimmed an embedded-systems trade show for the kindest people, here’s who you’d get. How did this happen?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475451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C:\Users\cgracey\Desktop\OpenHardware\propellerhat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76200"/>
            <a:ext cx="7770963" cy="6677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28600" y="5638800"/>
            <a:ext cx="8686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/>
              <a:t>Was this some inadvertent filter?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22912422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 descr="C:\Users\cgracey\Desktop\OpenHardware\NTSC_colorburst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7995" y="228599"/>
            <a:ext cx="6591809" cy="54864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237995" y="5852160"/>
            <a:ext cx="659180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Propeller 2 moves forward with 75-ohm DACs on every pin. Much more analog-friendly.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200530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 descr="C:\Users\cgracey\Desktop\OpenHardware\ChipAtDesk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7364" y="381000"/>
            <a:ext cx="7620000" cy="53873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727364" y="5867400"/>
            <a:ext cx="7620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Me after Propeller 1 was finished, working on Propeller 2 – six years ago.</a:t>
            </a:r>
          </a:p>
        </p:txBody>
      </p:sp>
    </p:spTree>
    <p:extLst>
      <p:ext uri="{BB962C8B-B14F-4D97-AF65-F5344CB8AC3E}">
        <p14:creationId xmlns:p14="http://schemas.microsoft.com/office/powerpoint/2010/main" val="9099162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 descr="C:\Users\cgracey\Desktop\OpenHardware\HDTV_lumabar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8765" y="533400"/>
            <a:ext cx="6837363" cy="51280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078765" y="5791200"/>
            <a:ext cx="68373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Now HDTV, thanks to input from an early Propeller Expo attendee.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848530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cgracey\Desktop\OpenHardware\cordic_schematic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762000"/>
            <a:ext cx="8916988" cy="5305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76200" y="6324600"/>
            <a:ext cx="89169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Schematics. Schematics. Schematics for everything.</a:t>
            </a:r>
          </a:p>
        </p:txBody>
      </p:sp>
    </p:spTree>
    <p:extLst>
      <p:ext uri="{BB962C8B-B14F-4D97-AF65-F5344CB8AC3E}">
        <p14:creationId xmlns:p14="http://schemas.microsoft.com/office/powerpoint/2010/main" val="22212109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3" name="Picture 3" descr="C:\Users\cgracey\Desktop\OpenHardware\THICK_DAC_FAST_P0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600" y="304800"/>
            <a:ext cx="7169524" cy="5562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990600" y="6096000"/>
            <a:ext cx="71695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Layout effort is becoming overwhelming. Need to do something different!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873263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C:\Users\cgracey\Desktop\OpenHardware\cordic_verilog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612" y="304800"/>
            <a:ext cx="8108812" cy="56929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478612" y="6172200"/>
            <a:ext cx="82081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Verilog and synthesis are the way out of the schematic/layout trap.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448216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C:\Users\cgracey\Desktop\OpenHardware\die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74092"/>
            <a:ext cx="6021450" cy="59457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524000" y="6172200"/>
            <a:ext cx="60214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8 cogs find their own area within the place-and-route tool.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54515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C:\Users\cgracey\Desktop\OpenHardware\cell area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099" y="609600"/>
            <a:ext cx="8093570" cy="43516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510099" y="5120640"/>
            <a:ext cx="809357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Our full-custom layout with a big hole in the middle for the blob of 500,000 synthesized gates. Nobody could route such a rat’s nest on his own. The 3,700 signal connections to our custom layout, plus over 2,000 power connections would be the trivial part.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027224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cgracey\Desktop\OpenHardware\ExpoPeopl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607167"/>
            <a:ext cx="7847036" cy="52029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295400" y="5791200"/>
            <a:ext cx="6477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Lots of presenters at a Parallax Expo. Propeller 2 is four years late. Everyone had a great time.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706605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cgracey\Desktop\OpenHardware\ExpoDa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879134"/>
            <a:ext cx="6815972" cy="5105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219200" y="6096000"/>
            <a:ext cx="68159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My dad and Bill Henning at a Propeller Expo.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051772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cgracey\Desktop\OpenHardware\ExpoKe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886" y="437048"/>
            <a:ext cx="7596773" cy="54467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746886" y="6019800"/>
            <a:ext cx="75967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Gatling paintball gun controlled by a Propeller, made by a special-effects artist.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796538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 descr="C:\Users\cgracey\Desktop\OpenHardware\ForumsMain.bmp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469" y="381000"/>
            <a:ext cx="8915400" cy="56616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28469" y="6172200"/>
            <a:ext cx="8915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288,000 posts on the main Propeller forum. 7,800 on the early-adopter Propeller 2 forum.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524193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cgracey\Desktop\OpenHardware\SAM_226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1200" y="228600"/>
            <a:ext cx="5150644" cy="5857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28600" y="6217920"/>
            <a:ext cx="8686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You don’t need </a:t>
            </a:r>
            <a:r>
              <a:rPr lang="en-US" dirty="0"/>
              <a:t>fancy </a:t>
            </a:r>
            <a:r>
              <a:rPr lang="en-US" dirty="0" smtClean="0"/>
              <a:t>accreditations to design your own chips.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9048770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C:\Users\cgracey\Desktop\OpenHardware\FPGAexpensive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190" y="609600"/>
            <a:ext cx="8050213" cy="5010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04800" y="5791200"/>
            <a:ext cx="8534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Expensive, but </a:t>
            </a:r>
            <a:r>
              <a:rPr lang="en-US" i="1" dirty="0" smtClean="0"/>
              <a:t>FAST</a:t>
            </a:r>
            <a:r>
              <a:rPr lang="en-US" dirty="0" smtClean="0"/>
              <a:t>, </a:t>
            </a:r>
            <a:r>
              <a:rPr lang="en-US" dirty="0" smtClean="0"/>
              <a:t>Altera board - $2495 (that </a:t>
            </a:r>
            <a:r>
              <a:rPr lang="en-US" dirty="0" err="1" smtClean="0"/>
              <a:t>Stratix</a:t>
            </a:r>
            <a:r>
              <a:rPr lang="en-US" dirty="0" smtClean="0"/>
              <a:t> III chip sells for over $3000!?!)</a:t>
            </a:r>
          </a:p>
          <a:p>
            <a:pPr algn="ctr"/>
            <a:r>
              <a:rPr lang="en-US" dirty="0" smtClean="0"/>
              <a:t>This is what I was using. We had to buy </a:t>
            </a:r>
            <a:r>
              <a:rPr lang="en-US" dirty="0" smtClean="0"/>
              <a:t>a new one each </a:t>
            </a:r>
            <a:r>
              <a:rPr lang="en-US" dirty="0" smtClean="0"/>
              <a:t>year to keep </a:t>
            </a:r>
            <a:r>
              <a:rPr lang="en-US" dirty="0" err="1" smtClean="0"/>
              <a:t>Quartus</a:t>
            </a:r>
            <a:r>
              <a:rPr lang="en-US" dirty="0" smtClean="0"/>
              <a:t> II current.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66815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C:\Users\cgracey\Desktop\OpenHardware\FPGAcheap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3174" y="381000"/>
            <a:ext cx="6950410" cy="53880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083174" y="5943600"/>
            <a:ext cx="695041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New </a:t>
            </a:r>
            <a:r>
              <a:rPr lang="en-US" dirty="0" err="1" smtClean="0"/>
              <a:t>Terasic</a:t>
            </a:r>
            <a:r>
              <a:rPr lang="en-US" dirty="0" smtClean="0"/>
              <a:t> Altera Cyclone IV boards - $595 (5 cogs) or $79 (1 cog). Everybody can play with Propeller 2 now, before the silicon is done!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940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C:\Users\cgracey\Desktop\OpenHardware\Prop2Forum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228600"/>
            <a:ext cx="8162160" cy="59520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457200" y="6248400"/>
            <a:ext cx="81621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2,291 posts into the “Propeller II update – BLOG” with 282,725 views!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951031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81000" y="1280160"/>
            <a:ext cx="8382000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SOME PROPELLER 2 CHIP FEATURES RESULTING FROM FORUM INTERACTION</a:t>
            </a:r>
          </a:p>
          <a:p>
            <a:endParaRPr lang="en-US" dirty="0"/>
          </a:p>
          <a:p>
            <a:r>
              <a:rPr lang="en-US" dirty="0" smtClean="0"/>
              <a:t>Code protection using SHA-256/HMAC – open standard which is considered secure</a:t>
            </a:r>
          </a:p>
          <a:p>
            <a:r>
              <a:rPr lang="en-US" dirty="0" smtClean="0"/>
              <a:t>(</a:t>
            </a:r>
            <a:r>
              <a:rPr lang="en-US" dirty="0" err="1" smtClean="0"/>
              <a:t>Pedward</a:t>
            </a:r>
            <a:r>
              <a:rPr lang="en-US" dirty="0" smtClean="0"/>
              <a:t>)</a:t>
            </a:r>
          </a:p>
          <a:p>
            <a:endParaRPr lang="en-US" dirty="0"/>
          </a:p>
          <a:p>
            <a:r>
              <a:rPr lang="en-US" dirty="0" smtClean="0"/>
              <a:t>Texture mapping for perspective-correct, lighted, blended polygons - 3D graphics!!!</a:t>
            </a:r>
          </a:p>
          <a:p>
            <a:r>
              <a:rPr lang="en-US" dirty="0" smtClean="0"/>
              <a:t>(Andre </a:t>
            </a:r>
            <a:r>
              <a:rPr lang="en-US" dirty="0" err="1" smtClean="0"/>
              <a:t>LaMothe</a:t>
            </a:r>
            <a:r>
              <a:rPr lang="en-US" dirty="0" smtClean="0"/>
              <a:t> and Roy Eltham)</a:t>
            </a:r>
          </a:p>
          <a:p>
            <a:endParaRPr lang="en-US" dirty="0"/>
          </a:p>
          <a:p>
            <a:r>
              <a:rPr lang="en-US" dirty="0" smtClean="0"/>
              <a:t>Multithreading – each cog can now run 4 different programs simultaneously.</a:t>
            </a:r>
          </a:p>
          <a:p>
            <a:r>
              <a:rPr lang="en-US" dirty="0" smtClean="0"/>
              <a:t>(Heater, Bill Henning, </a:t>
            </a:r>
            <a:r>
              <a:rPr lang="en-US" dirty="0" err="1" smtClean="0"/>
              <a:t>Ariba</a:t>
            </a:r>
            <a:r>
              <a:rPr lang="en-US" dirty="0" smtClean="0"/>
              <a:t>, and others)</a:t>
            </a:r>
          </a:p>
          <a:p>
            <a:endParaRPr lang="en-US" dirty="0"/>
          </a:p>
          <a:p>
            <a:r>
              <a:rPr lang="en-US" dirty="0" smtClean="0"/>
              <a:t>Friendly boot monitor - no need for a development system if you just want to load some code or poke around.</a:t>
            </a:r>
          </a:p>
          <a:p>
            <a:r>
              <a:rPr lang="en-US" dirty="0" smtClean="0"/>
              <a:t>(</a:t>
            </a:r>
            <a:r>
              <a:rPr lang="en-US" dirty="0" err="1" smtClean="0"/>
              <a:t>Potatohead</a:t>
            </a:r>
            <a:r>
              <a:rPr lang="en-US" dirty="0" smtClean="0"/>
              <a:t>, others)</a:t>
            </a:r>
            <a:endParaRPr lang="en-US" dirty="0"/>
          </a:p>
          <a:p>
            <a:endParaRPr lang="en-US" dirty="0" smtClean="0"/>
          </a:p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490140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1" name="Picture 3" descr="C:\Users\cgracey\Desktop\OpenHardware\doorma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199" y="562092"/>
            <a:ext cx="1971675" cy="2571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892" name="Picture 4" descr="C:\Users\cgracey\Desktop\OpenHardware\answerthequestion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4419" y="3966826"/>
            <a:ext cx="2625618" cy="1752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890" name="Picture 2" descr="C:\Users\cgracey\Desktop\OpenHardware\monitor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9728" y="562092"/>
            <a:ext cx="4468490" cy="37051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893" name="Picture 5" descr="C:\Users\cgracey\Desktop\OpenHardware\bank-vault-door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2600" y="4536891"/>
            <a:ext cx="2625618" cy="19673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ight Arrow 1"/>
          <p:cNvSpPr/>
          <p:nvPr/>
        </p:nvSpPr>
        <p:spPr>
          <a:xfrm>
            <a:off x="2485409" y="577068"/>
            <a:ext cx="978408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838199" y="3229092"/>
            <a:ext cx="213641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/>
              <a:t>Security bits are clear. Welcome, Everyone!</a:t>
            </a:r>
            <a:endParaRPr lang="en-US" sz="1600" dirty="0"/>
          </a:p>
        </p:txBody>
      </p:sp>
      <p:sp>
        <p:nvSpPr>
          <p:cNvPr id="6" name="TextBox 5"/>
          <p:cNvSpPr txBox="1"/>
          <p:nvPr/>
        </p:nvSpPr>
        <p:spPr>
          <a:xfrm>
            <a:off x="834419" y="5795626"/>
            <a:ext cx="262561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/>
              <a:t>You’ll have to sign your loader if you want to mess with those bits, Sir.</a:t>
            </a:r>
            <a:endParaRPr lang="en-US" sz="1600" dirty="0"/>
          </a:p>
        </p:txBody>
      </p:sp>
      <p:sp>
        <p:nvSpPr>
          <p:cNvPr id="7" name="TextBox 6"/>
          <p:cNvSpPr txBox="1"/>
          <p:nvPr/>
        </p:nvSpPr>
        <p:spPr>
          <a:xfrm>
            <a:off x="3962400" y="4536891"/>
            <a:ext cx="14478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600" dirty="0" smtClean="0"/>
              <a:t>Bits are set! You’ll get nowhere without a proper signature.</a:t>
            </a:r>
            <a:endParaRPr lang="en-US" sz="1600" dirty="0"/>
          </a:p>
        </p:txBody>
      </p:sp>
      <p:sp>
        <p:nvSpPr>
          <p:cNvPr id="3" name="TextBox 2"/>
          <p:cNvSpPr txBox="1"/>
          <p:nvPr/>
        </p:nvSpPr>
        <p:spPr>
          <a:xfrm>
            <a:off x="834419" y="76200"/>
            <a:ext cx="7353799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The dreaded code-protect issue finally gets solved, elegantly!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283844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Picture 2" descr="C:\Users\cgracey\Desktop\OpenHardware\LMM_problem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2359" y="201900"/>
            <a:ext cx="6703039" cy="2944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3011" name="Picture 3" descr="C:\Users\cgracey\Desktop\OpenHardware\LMM_fix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4009" y="3276600"/>
            <a:ext cx="6679738" cy="28437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81000" y="6172200"/>
            <a:ext cx="838199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Nasty bug gets discovered and fixed right before a </a:t>
            </a:r>
            <a:r>
              <a:rPr lang="en-US" dirty="0" smtClean="0"/>
              <a:t>tape-out</a:t>
            </a:r>
            <a:r>
              <a:rPr lang="en-US" dirty="0" smtClean="0"/>
              <a:t>. Notice that 48 posts occurred in 9 hours between discovering and identifying the bug. Whew!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838589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cgracey\Desktop\OpenHardware\multi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7800" y="304800"/>
            <a:ext cx="6195925" cy="35838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cgracey\Desktop\OpenHardware\multi2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54727" y="3962400"/>
            <a:ext cx="6195925" cy="20062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0" y="6096000"/>
            <a:ext cx="914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Thanks to Heater, each cog in the Propeller 2 is now multi-tasking. I was so excited when he thought of this. I worked like mad and 17 days and 964 posts later, it was implemented.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74199535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Picture 2" descr="C:\Users\cgracey\Desktop\OpenHardware\AtomicXOR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304799"/>
            <a:ext cx="7766341" cy="56300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762000" y="6096000"/>
            <a:ext cx="77663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Atomic XOR makes Spin/PASM multitasking compatible. This saved the day.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94034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C:\Users\cgracey\Desktop\OpenHardware\Prop2Invaders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228600"/>
            <a:ext cx="3810000" cy="63624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4572000" y="457200"/>
            <a:ext cx="373380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/>
              <a:t>Ozpropdev</a:t>
            </a:r>
            <a:r>
              <a:rPr lang="en-US" dirty="0" smtClean="0"/>
              <a:t> made a Space Invaders game on the 1-cog DE0-Nano board.</a:t>
            </a:r>
          </a:p>
          <a:p>
            <a:endParaRPr lang="en-US" dirty="0"/>
          </a:p>
          <a:p>
            <a:r>
              <a:rPr lang="en-US" dirty="0" smtClean="0"/>
              <a:t>This is 1/8th of a Propeller 2 running at 3/8ths speed. It even has a background serial monitor.</a:t>
            </a:r>
          </a:p>
          <a:p>
            <a:endParaRPr lang="en-US" dirty="0"/>
          </a:p>
          <a:p>
            <a:r>
              <a:rPr lang="en-US" dirty="0" smtClean="0"/>
              <a:t>Too </a:t>
            </a:r>
            <a:r>
              <a:rPr lang="en-US" dirty="0" smtClean="0"/>
              <a:t>bad we can’t go back to 1978 with a bunch of Propeller chips.</a:t>
            </a:r>
            <a:endParaRPr lang="en-US" dirty="0"/>
          </a:p>
        </p:txBody>
      </p:sp>
      <p:pic>
        <p:nvPicPr>
          <p:cNvPr id="46082" name="Picture 2" descr="C:\Users\cgracey\Desktop\OpenHardware\SpaceInvadersPCB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9362" y="3352800"/>
            <a:ext cx="3962400" cy="25117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4719362" y="5943600"/>
            <a:ext cx="3962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Here is an original Space Invaders motherboard setup.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92654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2" descr="C:\Users\cgracey\Desktop\OpenHardware\Avatars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2423" y="228600"/>
            <a:ext cx="7817143" cy="58819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652423" y="6019800"/>
            <a:ext cx="78171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Here’s a collage of most of the avatars of the forum members who’ve been formative in the Propeller 2’s development. They are from all over the world.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762211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C:\Users\cgracey\Desktop\OpenHardware\CMOS_Layout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7799" y="1066800"/>
            <a:ext cx="2600325" cy="381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435" name="Picture 3" descr="C:\Users\cgracey\Desktop\OpenHardware\CMOS_VLSI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1999" y="1019135"/>
            <a:ext cx="3824288" cy="3824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761999" y="5105400"/>
            <a:ext cx="754380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/>
              <a:t>Everything you need to know about full-custom chip design is in these two books.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4128620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2" descr="C:\Users\cgracey\Desktop\OpenHardware\fugly-came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3352800" cy="26650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987" name="Picture 3" descr="C:\Users\cgracey\Desktop\OpenHardware\stallion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52937" y="3339703"/>
            <a:ext cx="4691063" cy="35182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52400" y="2926080"/>
            <a:ext cx="4160520" cy="38164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How to wind up with a horse, after all:</a:t>
            </a:r>
          </a:p>
          <a:p>
            <a:endParaRPr lang="en-US" sz="1600" dirty="0"/>
          </a:p>
          <a:p>
            <a:pPr marL="285750" indent="-285750">
              <a:buFontTx/>
              <a:buChar char="-"/>
            </a:pPr>
            <a:r>
              <a:rPr lang="en-US" sz="1600" dirty="0" smtClean="0"/>
              <a:t>You need a grounded, gut sensitivity about what you are doing. It develops over </a:t>
            </a:r>
            <a:r>
              <a:rPr lang="en-US" sz="1600" i="1" dirty="0" smtClean="0"/>
              <a:t>much</a:t>
            </a:r>
            <a:r>
              <a:rPr lang="en-US" sz="1600" dirty="0" smtClean="0"/>
              <a:t> time, if you really care.</a:t>
            </a:r>
          </a:p>
          <a:p>
            <a:pPr marL="285750" indent="-285750">
              <a:buFontTx/>
              <a:buChar char="-"/>
            </a:pPr>
            <a:r>
              <a:rPr lang="en-US" sz="1600" dirty="0" smtClean="0"/>
              <a:t>You need autonomy to operate. You have to forge that yourself, which usually means working alone, or expecting to.</a:t>
            </a:r>
          </a:p>
          <a:p>
            <a:pPr marL="285750" indent="-285750">
              <a:buFontTx/>
              <a:buChar char="-"/>
            </a:pPr>
            <a:r>
              <a:rPr lang="en-US" sz="1600" dirty="0" smtClean="0"/>
              <a:t>Work within a sphere in which you </a:t>
            </a:r>
            <a:r>
              <a:rPr lang="en-US" sz="1600" i="1" dirty="0" smtClean="0"/>
              <a:t>can</a:t>
            </a:r>
            <a:r>
              <a:rPr lang="en-US" sz="1600" dirty="0" smtClean="0"/>
              <a:t> have control, even if it’s quite limited.</a:t>
            </a:r>
          </a:p>
          <a:p>
            <a:pPr marL="285750" indent="-285750">
              <a:buFontTx/>
              <a:buChar char="-"/>
            </a:pPr>
            <a:r>
              <a:rPr lang="en-US" sz="1600" dirty="0" smtClean="0"/>
              <a:t>Others of like mind will eventually join you and you will be able to happily collaborate, without dread of compromise, as you are both free agents. Any less freedom </a:t>
            </a:r>
            <a:r>
              <a:rPr lang="en-US" sz="1600" dirty="0"/>
              <a:t>c</a:t>
            </a:r>
            <a:r>
              <a:rPr lang="en-US" sz="1600" dirty="0" smtClean="0"/>
              <a:t>ould only produce a donkey. Look at that horse!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312920" y="1097280"/>
            <a:ext cx="31546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It’s said that a camel is a horse designed by committee.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425116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3" descr="C:\Users\cgracey\Desktop\OpenHardware\P2-Die-012 (Cropped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9243" y="205929"/>
            <a:ext cx="6934200" cy="55935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685800" y="5943600"/>
            <a:ext cx="7696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The new Propeller 2 wafers are back, getting packaged. We hope they’re good.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829761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Picture 2" descr="C:\Users\cgracey\Desktop\OpenHardware\diesharp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4600" y="1143000"/>
            <a:ext cx="4086225" cy="4133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514600" y="5334000"/>
            <a:ext cx="40862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New Propeller 2 die under a microscope.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94864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cgracey\Desktop\OpenHardware\package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2393" y="838200"/>
            <a:ext cx="5867400" cy="44872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642393" y="5486400"/>
            <a:ext cx="5867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If the new wafers are good, we’ll have lots of these, at last. Seems a little anticlimactic, doesn’t it?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619851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cgracey\Desktop\OpenHardware\Workshop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533400"/>
            <a:ext cx="6858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533400" y="5791200"/>
            <a:ext cx="8001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This is pretty much what a Propeller chip is all about – it’s a handy workshop in which you can build </a:t>
            </a:r>
            <a:r>
              <a:rPr lang="en-US" dirty="0" smtClean="0"/>
              <a:t>amazing things</a:t>
            </a:r>
            <a:r>
              <a:rPr lang="en-US" dirty="0" smtClean="0"/>
              <a:t>. I’m really looking forward to getting in there!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434587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524000" y="2286000"/>
            <a:ext cx="6172200" cy="18774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600" dirty="0" smtClean="0"/>
              <a:t>THE END</a:t>
            </a:r>
          </a:p>
          <a:p>
            <a:pPr algn="ctr"/>
            <a:endParaRPr lang="en-US" dirty="0"/>
          </a:p>
          <a:p>
            <a:pPr algn="ctr"/>
            <a:r>
              <a:rPr lang="en-US" sz="3200" dirty="0" smtClean="0"/>
              <a:t>Thank you!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29536723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2" descr="C:\Users\cgracey\Desktop\OpenHardware\SIM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381000"/>
            <a:ext cx="8802329" cy="54947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52400" y="6096000"/>
            <a:ext cx="88023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/>
              <a:t>Full-custom design is nitty-gritty, lots of fun. You control EVERYTHING.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8615274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2" descr="C:\Users\cgracey\Desktop\OpenHardware\SIM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506" y="152400"/>
            <a:ext cx="8916988" cy="59642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52400" y="6172200"/>
            <a:ext cx="8839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RING2 with the 2X </a:t>
            </a:r>
            <a:r>
              <a:rPr lang="en-US" dirty="0" smtClean="0"/>
              <a:t>shared-drains </a:t>
            </a:r>
            <a:r>
              <a:rPr lang="en-US" dirty="0" smtClean="0"/>
              <a:t>inverter is FASTER. It has lower parasitic capacitance per drive strength. Neat-O!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601366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C:\Users\cgracey\Desktop\OpenHardware\OldFPG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304800"/>
            <a:ext cx="7480300" cy="5610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762000" y="6019800"/>
            <a:ext cx="74803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An Altera FPGA board I designed to develop Propeller 2 on sits next to a Propeller 1 Demo Board.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81086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C:\Users\cgracey\Desktop\OpenHardware\PropDieDiagram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304800"/>
            <a:ext cx="7081520" cy="6248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124200" y="381000"/>
            <a:ext cx="39624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/>
              <a:t>Propeller </a:t>
            </a:r>
            <a:r>
              <a:rPr lang="en-US" sz="4400" dirty="0"/>
              <a:t>1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914400" y="6324600"/>
            <a:ext cx="70815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Would you believe this took 8 years to make? Every polygon is ours.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660790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 descr="C:\Users\cgracey\Desktop\OpenHardware\FIB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85900" y="381001"/>
            <a:ext cx="6172200" cy="52587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914400" y="5760720"/>
            <a:ext cx="7315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Jeff and I at the </a:t>
            </a:r>
            <a:r>
              <a:rPr lang="en-US" dirty="0" err="1" smtClean="0"/>
              <a:t>Micrion</a:t>
            </a:r>
            <a:r>
              <a:rPr lang="en-US" dirty="0" smtClean="0"/>
              <a:t> FIB machine. It modifies chips with an ion beam and tungsten gas – like wire cutters, wire, and solder for sub-micrometer work.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18448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582</TotalTime>
  <Words>1076</Words>
  <Application>Microsoft Office PowerPoint</Application>
  <PresentationFormat>On-screen Show (4:3)</PresentationFormat>
  <Paragraphs>77</Paragraphs>
  <Slides>45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45</vt:i4>
      </vt:variant>
    </vt:vector>
  </HeadingPairs>
  <TitlesOfParts>
    <vt:vector size="46" baseType="lpstr">
      <vt:lpstr>Office Theme</vt:lpstr>
      <vt:lpstr>Designing Multicore Microcontrollers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Designing Multicore Microcontrollers</dc:title>
  <dc:creator>Chip Gracey</dc:creator>
  <cp:lastModifiedBy>Chip Gracey</cp:lastModifiedBy>
  <cp:revision>51</cp:revision>
  <dcterms:created xsi:type="dcterms:W3CDTF">2013-09-03T20:43:15Z</dcterms:created>
  <dcterms:modified xsi:type="dcterms:W3CDTF">2013-09-05T00:10:26Z</dcterms:modified>
</cp:coreProperties>
</file>